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eda-t" initials="t" lastIdx="1" clrIdx="0">
    <p:extLst>
      <p:ext uri="{19B8F6BF-5375-455C-9EA6-DF929625EA0E}">
        <p15:presenceInfo xmlns:p15="http://schemas.microsoft.com/office/powerpoint/2012/main" userId="takeda-t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33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3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96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3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81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7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66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77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90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44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57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6AEE992-6041-4815-AC66-2567110683B4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F7EB0A-D03A-4C27-8550-D0BB32621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6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5BB3AF43-8752-42C4-894E-054347DC15D4}"/>
              </a:ext>
            </a:extLst>
          </p:cNvPr>
          <p:cNvSpPr/>
          <p:nvPr/>
        </p:nvSpPr>
        <p:spPr>
          <a:xfrm>
            <a:off x="360725" y="3627499"/>
            <a:ext cx="6605632" cy="2009903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B93A72-701D-4966-AF52-E45ADC2D1121}"/>
              </a:ext>
            </a:extLst>
          </p:cNvPr>
          <p:cNvSpPr txBox="1"/>
          <p:nvPr/>
        </p:nvSpPr>
        <p:spPr>
          <a:xfrm>
            <a:off x="234890" y="237969"/>
            <a:ext cx="487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感染対策ラボ合同会社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C9E558-D471-4EE1-AAA1-5520D7061FC3}"/>
              </a:ext>
            </a:extLst>
          </p:cNvPr>
          <p:cNvSpPr txBox="1"/>
          <p:nvPr/>
        </p:nvSpPr>
        <p:spPr>
          <a:xfrm>
            <a:off x="1884725" y="1494677"/>
            <a:ext cx="5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代表</a:t>
            </a:r>
            <a:endParaRPr lang="en-US" altLang="ja-JP" dirty="0"/>
          </a:p>
          <a:p>
            <a:r>
              <a:rPr lang="ja-JP" altLang="en-US" dirty="0"/>
              <a:t>感染対策コンサルタント 堀 成美（ほり なるみ）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D4C184-FEC5-4CF5-B872-C8F39CC7EE3D}"/>
              </a:ext>
            </a:extLst>
          </p:cNvPr>
          <p:cNvSpPr txBox="1"/>
          <p:nvPr/>
        </p:nvSpPr>
        <p:spPr>
          <a:xfrm>
            <a:off x="7217328" y="2702060"/>
            <a:ext cx="4736983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支援事例</a:t>
            </a:r>
            <a:endParaRPr lang="en-US" altLang="ja-JP" sz="1600" b="1" dirty="0"/>
          </a:p>
          <a:p>
            <a:r>
              <a:rPr kumimoji="1" lang="ja-JP" altLang="en-US" sz="1400" dirty="0"/>
              <a:t>●感染症患者受け入れ病棟の準備</a:t>
            </a:r>
          </a:p>
          <a:p>
            <a:r>
              <a:rPr kumimoji="1" lang="ja-JP" altLang="en-US" sz="1400" dirty="0"/>
              <a:t>●感染症患者受け入れ時のスタッフ教育</a:t>
            </a: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●感染症患者発生時の現場の消毒・清掃受託</a:t>
            </a: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●清掃会社の事業への助言、職員の教育</a:t>
            </a:r>
          </a:p>
          <a:p>
            <a:r>
              <a:rPr kumimoji="1" lang="ja-JP" altLang="en-US" sz="1400" dirty="0"/>
              <a:t>●小学校・中学校・高校・大学の現場チェック</a:t>
            </a:r>
          </a:p>
          <a:p>
            <a:r>
              <a:rPr kumimoji="1" lang="ja-JP" altLang="en-US" sz="1400" dirty="0"/>
              <a:t>●保育園・幼稚園の現場チェック、患者発生時の対応</a:t>
            </a:r>
          </a:p>
          <a:p>
            <a:r>
              <a:rPr kumimoji="1" lang="ja-JP" altLang="en-US" sz="1400" dirty="0"/>
              <a:t>●企業の感染対策への助言、現場指導</a:t>
            </a:r>
          </a:p>
          <a:p>
            <a:r>
              <a:rPr kumimoji="1" lang="ja-JP" altLang="en-US" sz="1400" dirty="0"/>
              <a:t>●各種イベント開催時の感染対策</a:t>
            </a:r>
          </a:p>
          <a:p>
            <a:r>
              <a:rPr kumimoji="1" lang="ja-JP" altLang="en-US" sz="1400" dirty="0"/>
              <a:t>●外国人受け入れ担当者への教育</a:t>
            </a:r>
          </a:p>
          <a:p>
            <a:r>
              <a:rPr kumimoji="1" lang="ja-JP" altLang="en-US" sz="1400" dirty="0"/>
              <a:t>●医療通訳者への感染症診療場面での注意に関する教育</a:t>
            </a:r>
          </a:p>
          <a:p>
            <a:r>
              <a:rPr kumimoji="1" lang="ja-JP" altLang="en-US" sz="1400" dirty="0"/>
              <a:t>●音楽活動継続のための助言</a:t>
            </a:r>
          </a:p>
          <a:p>
            <a:r>
              <a:rPr kumimoji="1" lang="ja-JP" altLang="en-US" sz="1400" dirty="0"/>
              <a:t>●映像活動継続のための助言</a:t>
            </a:r>
          </a:p>
          <a:p>
            <a:r>
              <a:rPr kumimoji="1" lang="ja-JP" altLang="en-US" sz="1400" dirty="0"/>
              <a:t>●自治体が作成する資料への助言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780314-D5A1-4AB5-A131-5A30E1274748}"/>
              </a:ext>
            </a:extLst>
          </p:cNvPr>
          <p:cNvSpPr txBox="1"/>
          <p:nvPr/>
        </p:nvSpPr>
        <p:spPr>
          <a:xfrm>
            <a:off x="7217327" y="1332233"/>
            <a:ext cx="4736983" cy="11387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事業内容</a:t>
            </a:r>
          </a:p>
          <a:p>
            <a:r>
              <a:rPr kumimoji="1" lang="ja-JP" altLang="en-US" sz="1600" dirty="0"/>
              <a:t>●感染症対策の提案・助言</a:t>
            </a:r>
          </a:p>
          <a:p>
            <a:r>
              <a:rPr kumimoji="1" lang="ja-JP" altLang="en-US" sz="1600" dirty="0"/>
              <a:t>●教育・研修の立案</a:t>
            </a:r>
          </a:p>
          <a:p>
            <a:r>
              <a:rPr kumimoji="1" lang="ja-JP" altLang="en-US" sz="1600" dirty="0"/>
              <a:t>●上記に関連する事業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F2004B-2DD2-4980-9E8C-7DC4599E1041}"/>
              </a:ext>
            </a:extLst>
          </p:cNvPr>
          <p:cNvSpPr txBox="1"/>
          <p:nvPr/>
        </p:nvSpPr>
        <p:spPr>
          <a:xfrm>
            <a:off x="1935759" y="2176368"/>
            <a:ext cx="5030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国立研究開発法人 国立国際医療研究センター 国際診療部 客員研究員  </a:t>
            </a:r>
          </a:p>
          <a:p>
            <a:r>
              <a:rPr kumimoji="1" lang="ja-JP" altLang="en-US" sz="1200" dirty="0"/>
              <a:t>東京都港区 感染症専門アドバイザー  </a:t>
            </a:r>
          </a:p>
          <a:p>
            <a:r>
              <a:rPr kumimoji="1" lang="ja-JP" altLang="en-US" sz="1200" dirty="0"/>
              <a:t>公益社団法人 東京都看護協会 危機管理室 アドバイザー  </a:t>
            </a:r>
          </a:p>
          <a:p>
            <a:r>
              <a:rPr kumimoji="1" lang="ja-JP" altLang="en-US" sz="1200" dirty="0"/>
              <a:t>国立感染症研究所 感染症疫学センター 協力研究員 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C719B1E-EE85-4AD9-A4AC-CAFDD8BD1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5" y="1483365"/>
            <a:ext cx="1524000" cy="15240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49119ED-D436-459A-9FB0-1233E4BAF065}"/>
              </a:ext>
            </a:extLst>
          </p:cNvPr>
          <p:cNvSpPr/>
          <p:nvPr/>
        </p:nvSpPr>
        <p:spPr>
          <a:xfrm>
            <a:off x="234890" y="1332232"/>
            <a:ext cx="6782501" cy="18473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4F7E182-BDA9-42D3-B724-1E25C1B32666}"/>
              </a:ext>
            </a:extLst>
          </p:cNvPr>
          <p:cNvSpPr txBox="1"/>
          <p:nvPr/>
        </p:nvSpPr>
        <p:spPr>
          <a:xfrm>
            <a:off x="234890" y="837034"/>
            <a:ext cx="4015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所在地　</a:t>
            </a:r>
            <a:r>
              <a:rPr kumimoji="1" lang="ja-JP" altLang="en-US" sz="1600" dirty="0">
                <a:latin typeface="+mj-ea"/>
                <a:ea typeface="+mj-ea"/>
              </a:rPr>
              <a:t>東京都渋谷区代々木</a:t>
            </a:r>
            <a:r>
              <a:rPr kumimoji="1" lang="en-US" altLang="ja-JP" sz="1600" dirty="0">
                <a:latin typeface="+mj-ea"/>
                <a:ea typeface="+mj-ea"/>
              </a:rPr>
              <a:t>1-37-18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C4459F-A3F9-4DE4-A873-5AB89F82D3EE}"/>
              </a:ext>
            </a:extLst>
          </p:cNvPr>
          <p:cNvSpPr txBox="1"/>
          <p:nvPr/>
        </p:nvSpPr>
        <p:spPr>
          <a:xfrm>
            <a:off x="360725" y="4093841"/>
            <a:ext cx="5900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u="sng" dirty="0"/>
              <a:t>感染対策ラボ合同会社は</a:t>
            </a:r>
            <a:r>
              <a:rPr kumimoji="1" lang="en-US" altLang="ja-JP" sz="1600" u="sng" dirty="0"/>
              <a:t>2020</a:t>
            </a:r>
            <a:r>
              <a:rPr kumimoji="1" lang="ja-JP" altLang="en-US" sz="1600" u="sng" dirty="0"/>
              <a:t>年の新型コロナウイルス感染症の対応に苦しむ現場・関係者の支援を行う看護職が中心となり立ち上げ、感染管理の知識と支援経験を持つエキスパートが研修指導により対策のサポートを行う会社です。</a:t>
            </a:r>
          </a:p>
        </p:txBody>
      </p:sp>
    </p:spTree>
    <p:extLst>
      <p:ext uri="{BB962C8B-B14F-4D97-AF65-F5344CB8AC3E}">
        <p14:creationId xmlns:p14="http://schemas.microsoft.com/office/powerpoint/2010/main" val="264328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D6C037C-9DA1-4CE5-BA74-DF8AAED65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" t="-624" r="207" b="20360"/>
          <a:stretch/>
        </p:blipFill>
        <p:spPr>
          <a:xfrm>
            <a:off x="5767830" y="1451494"/>
            <a:ext cx="2618160" cy="161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FDE881-B583-4254-92A5-F222E42C1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6" y="2996302"/>
            <a:ext cx="4492970" cy="336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8A1E2C87-AEE2-40F4-BCB5-051743672355}"/>
              </a:ext>
            </a:extLst>
          </p:cNvPr>
          <p:cNvSpPr/>
          <p:nvPr/>
        </p:nvSpPr>
        <p:spPr>
          <a:xfrm>
            <a:off x="1648751" y="2023688"/>
            <a:ext cx="3424472" cy="1323439"/>
          </a:xfrm>
          <a:prstGeom prst="ellipse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88CFF3-BB6E-4ECB-BB24-060888BC6A56}"/>
              </a:ext>
            </a:extLst>
          </p:cNvPr>
          <p:cNvSpPr txBox="1"/>
          <p:nvPr/>
        </p:nvSpPr>
        <p:spPr>
          <a:xfrm>
            <a:off x="647350" y="243280"/>
            <a:ext cx="1089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新型コロナウイルス感染対策研修を実施しました！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8DE89F-7E4E-4ACA-BBA0-9D2354BD13DD}"/>
              </a:ext>
            </a:extLst>
          </p:cNvPr>
          <p:cNvSpPr txBox="1"/>
          <p:nvPr/>
        </p:nvSpPr>
        <p:spPr>
          <a:xfrm>
            <a:off x="268447" y="889611"/>
            <a:ext cx="6451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2021</a:t>
            </a:r>
            <a:r>
              <a:rPr kumimoji="1" lang="ja-JP" altLang="en-US" dirty="0">
                <a:latin typeface="+mj-ea"/>
                <a:ea typeface="+mj-ea"/>
              </a:rPr>
              <a:t>年</a:t>
            </a:r>
            <a:r>
              <a:rPr kumimoji="1" lang="en-US" altLang="ja-JP" dirty="0">
                <a:latin typeface="+mj-ea"/>
                <a:ea typeface="+mj-ea"/>
              </a:rPr>
              <a:t>1</a:t>
            </a:r>
            <a:r>
              <a:rPr kumimoji="1" lang="ja-JP" altLang="en-US" dirty="0">
                <a:latin typeface="+mj-ea"/>
                <a:ea typeface="+mj-ea"/>
              </a:rPr>
              <a:t>月</a:t>
            </a:r>
            <a:r>
              <a:rPr kumimoji="1" lang="en-US" altLang="ja-JP" dirty="0">
                <a:latin typeface="+mj-ea"/>
                <a:ea typeface="+mj-ea"/>
              </a:rPr>
              <a:t>31</a:t>
            </a:r>
            <a:r>
              <a:rPr kumimoji="1" lang="ja-JP" altLang="en-US" dirty="0">
                <a:latin typeface="+mj-ea"/>
                <a:ea typeface="+mj-ea"/>
              </a:rPr>
              <a:t>日　感染対策ラボから講師</a:t>
            </a:r>
            <a:r>
              <a:rPr kumimoji="1" lang="en-US" altLang="ja-JP" dirty="0">
                <a:latin typeface="+mj-ea"/>
                <a:ea typeface="+mj-ea"/>
              </a:rPr>
              <a:t>3</a:t>
            </a:r>
            <a:r>
              <a:rPr kumimoji="1" lang="ja-JP" altLang="en-US" dirty="0">
                <a:latin typeface="+mj-ea"/>
                <a:ea typeface="+mj-ea"/>
              </a:rPr>
              <a:t>名を招き研修を実施</a:t>
            </a:r>
            <a:endParaRPr kumimoji="1" lang="en-US" altLang="ja-JP" dirty="0">
              <a:latin typeface="+mj-ea"/>
              <a:ea typeface="+mj-ea"/>
            </a:endParaRPr>
          </a:p>
          <a:p>
            <a:r>
              <a:rPr kumimoji="1" lang="ja-JP" altLang="en-US" dirty="0">
                <a:latin typeface="+mj-ea"/>
                <a:ea typeface="+mj-ea"/>
              </a:rPr>
              <a:t>有限会社サンスバル　常勤作業員</a:t>
            </a:r>
            <a:r>
              <a:rPr kumimoji="1" lang="en-US" altLang="ja-JP" dirty="0">
                <a:latin typeface="+mj-ea"/>
                <a:ea typeface="+mj-ea"/>
              </a:rPr>
              <a:t>7</a:t>
            </a:r>
            <a:r>
              <a:rPr kumimoji="1" lang="ja-JP" altLang="en-US" dirty="0">
                <a:latin typeface="+mj-ea"/>
                <a:ea typeface="+mj-ea"/>
              </a:rPr>
              <a:t>名</a:t>
            </a:r>
            <a:endParaRPr kumimoji="1"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株式会社カナサシテクノサービス　</a:t>
            </a:r>
            <a:r>
              <a:rPr lang="en-US" altLang="ja-JP" dirty="0">
                <a:latin typeface="+mj-ea"/>
                <a:ea typeface="+mj-ea"/>
              </a:rPr>
              <a:t>5</a:t>
            </a:r>
            <a:r>
              <a:rPr lang="ja-JP" altLang="en-US" dirty="0">
                <a:latin typeface="+mj-ea"/>
                <a:ea typeface="+mj-ea"/>
              </a:rPr>
              <a:t>名　計</a:t>
            </a:r>
            <a:r>
              <a:rPr lang="en-US" altLang="ja-JP" dirty="0">
                <a:latin typeface="+mj-ea"/>
                <a:ea typeface="+mj-ea"/>
              </a:rPr>
              <a:t>12</a:t>
            </a:r>
            <a:r>
              <a:rPr lang="ja-JP" altLang="en-US" dirty="0">
                <a:latin typeface="+mj-ea"/>
                <a:ea typeface="+mj-ea"/>
              </a:rPr>
              <a:t>名参加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45867B-7ACB-472B-B5D5-5EDCEB5C94A7}"/>
              </a:ext>
            </a:extLst>
          </p:cNvPr>
          <p:cNvSpPr txBox="1"/>
          <p:nvPr/>
        </p:nvSpPr>
        <p:spPr>
          <a:xfrm>
            <a:off x="1896440" y="2200779"/>
            <a:ext cx="3176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講義</a:t>
            </a:r>
            <a:endParaRPr kumimoji="1" lang="en-US" altLang="ja-JP" sz="1400" b="1" dirty="0"/>
          </a:p>
          <a:p>
            <a:r>
              <a:rPr kumimoji="1" lang="en-US" altLang="ja-JP" sz="1400" dirty="0"/>
              <a:t>1.</a:t>
            </a:r>
            <a:r>
              <a:rPr kumimoji="1" lang="ja-JP" altLang="en-US" sz="1400" dirty="0"/>
              <a:t>新型コロナウイルス感染症について</a:t>
            </a:r>
            <a:endParaRPr kumimoji="1" lang="en-US" altLang="ja-JP" sz="1400" dirty="0"/>
          </a:p>
          <a:p>
            <a:r>
              <a:rPr kumimoji="1" lang="en-US" altLang="ja-JP" sz="1400" dirty="0"/>
              <a:t>2.</a:t>
            </a:r>
            <a:r>
              <a:rPr kumimoji="1" lang="ja-JP" altLang="en-US" sz="1400" dirty="0"/>
              <a:t>感染予防について</a:t>
            </a:r>
            <a:endParaRPr kumimoji="1" lang="en-US" altLang="ja-JP" sz="1400" dirty="0"/>
          </a:p>
          <a:p>
            <a:r>
              <a:rPr kumimoji="1" lang="en-US" altLang="ja-JP" sz="1400" dirty="0"/>
              <a:t>3.</a:t>
            </a:r>
            <a:r>
              <a:rPr kumimoji="1" lang="ja-JP" altLang="en-US" sz="1400" dirty="0"/>
              <a:t>消毒作業について</a:t>
            </a:r>
            <a:endParaRPr kumimoji="1" lang="en-US" altLang="ja-JP" sz="1400" dirty="0"/>
          </a:p>
          <a:p>
            <a:endParaRPr kumimoji="1" lang="ja-JP" altLang="en-US" sz="1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0B882B-F567-405F-AAB6-C343FDD5C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82" y="3691160"/>
            <a:ext cx="3041650" cy="267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2B653A72-975F-435D-83D3-8FF666784D22}"/>
              </a:ext>
            </a:extLst>
          </p:cNvPr>
          <p:cNvSpPr/>
          <p:nvPr/>
        </p:nvSpPr>
        <p:spPr>
          <a:xfrm>
            <a:off x="5947534" y="3317132"/>
            <a:ext cx="2508758" cy="980178"/>
          </a:xfrm>
          <a:prstGeom prst="ellipse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0D9216-F739-49A4-A2DE-FFA396D65A19}"/>
              </a:ext>
            </a:extLst>
          </p:cNvPr>
          <p:cNvSpPr txBox="1"/>
          <p:nvPr/>
        </p:nvSpPr>
        <p:spPr>
          <a:xfrm>
            <a:off x="6402444" y="3347127"/>
            <a:ext cx="1855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演習</a:t>
            </a:r>
            <a:endParaRPr kumimoji="1" lang="en-US" altLang="ja-JP" b="1" dirty="0"/>
          </a:p>
          <a:p>
            <a:r>
              <a:rPr kumimoji="1" lang="en-US" altLang="ja-JP" sz="1600" dirty="0"/>
              <a:t>1.</a:t>
            </a:r>
            <a:r>
              <a:rPr kumimoji="1" lang="ja-JP" altLang="en-US" sz="1600" dirty="0"/>
              <a:t>防護服の着脱</a:t>
            </a:r>
            <a:endParaRPr kumimoji="1" lang="en-US" altLang="ja-JP" sz="1600" dirty="0"/>
          </a:p>
          <a:p>
            <a:r>
              <a:rPr kumimoji="1" lang="en-US" altLang="ja-JP" sz="1600" dirty="0"/>
              <a:t>2.</a:t>
            </a:r>
            <a:r>
              <a:rPr kumimoji="1" lang="ja-JP" altLang="en-US" sz="1600" dirty="0"/>
              <a:t>着脱テスト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C4C584B-78ED-4C5B-A666-F2C759EE64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-561"/>
          <a:stretch/>
        </p:blipFill>
        <p:spPr>
          <a:xfrm rot="5400000">
            <a:off x="8620599" y="3309816"/>
            <a:ext cx="3198800" cy="2571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BF20063D-F3B4-4FA7-ABAF-FA69620E615F}"/>
              </a:ext>
            </a:extLst>
          </p:cNvPr>
          <p:cNvSpPr/>
          <p:nvPr/>
        </p:nvSpPr>
        <p:spPr>
          <a:xfrm>
            <a:off x="8657439" y="1409563"/>
            <a:ext cx="3086416" cy="1421930"/>
          </a:xfrm>
          <a:prstGeom prst="wedgeRect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970658-45E9-4805-BEEF-5177938349E7}"/>
              </a:ext>
            </a:extLst>
          </p:cNvPr>
          <p:cNvSpPr txBox="1"/>
          <p:nvPr/>
        </p:nvSpPr>
        <p:spPr>
          <a:xfrm>
            <a:off x="8699694" y="1730619"/>
            <a:ext cx="3152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感染対策と消毒作業の知識を深めた受講者には</a:t>
            </a:r>
            <a:r>
              <a:rPr kumimoji="1" lang="ja-JP" altLang="en-US" sz="1400" u="sng" dirty="0">
                <a:solidFill>
                  <a:srgbClr val="FF0000"/>
                </a:solidFill>
              </a:rPr>
              <a:t>修了証</a:t>
            </a:r>
            <a:r>
              <a:rPr kumimoji="1" lang="ja-JP" altLang="en-US" sz="1400" dirty="0"/>
              <a:t>と</a:t>
            </a:r>
            <a:r>
              <a:rPr kumimoji="1" lang="en-US" altLang="ja-JP" sz="1400" u="sng" dirty="0">
                <a:solidFill>
                  <a:srgbClr val="FF0000"/>
                </a:solidFill>
              </a:rPr>
              <a:t>ID</a:t>
            </a:r>
            <a:r>
              <a:rPr kumimoji="1" lang="ja-JP" altLang="en-US" sz="1400" u="sng" dirty="0">
                <a:solidFill>
                  <a:srgbClr val="FF0000"/>
                </a:solidFill>
              </a:rPr>
              <a:t>カード</a:t>
            </a:r>
            <a:r>
              <a:rPr kumimoji="1" lang="ja-JP" altLang="en-US" sz="1400" dirty="0"/>
              <a:t>が発行されました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B940F905-9345-4EB5-BBD2-A72F869FEACD}"/>
              </a:ext>
            </a:extLst>
          </p:cNvPr>
          <p:cNvSpPr/>
          <p:nvPr/>
        </p:nvSpPr>
        <p:spPr>
          <a:xfrm>
            <a:off x="6870882" y="1119724"/>
            <a:ext cx="1677937" cy="796419"/>
          </a:xfrm>
          <a:prstGeom prst="ellipse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AF882CB-175D-417B-AEFC-A490DDBCF265}"/>
              </a:ext>
            </a:extLst>
          </p:cNvPr>
          <p:cNvSpPr txBox="1"/>
          <p:nvPr/>
        </p:nvSpPr>
        <p:spPr>
          <a:xfrm>
            <a:off x="7162779" y="1314017"/>
            <a:ext cx="1189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会場内はオゾンで感染対策！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439FE47-867B-4F7B-AF7E-1809C57B9E5B}"/>
              </a:ext>
            </a:extLst>
          </p:cNvPr>
          <p:cNvCxnSpPr>
            <a:cxnSpLocks/>
          </p:cNvCxnSpPr>
          <p:nvPr/>
        </p:nvCxnSpPr>
        <p:spPr>
          <a:xfrm>
            <a:off x="10259736" y="4135773"/>
            <a:ext cx="5956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3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3B79AD-75F0-4AC7-AF1B-88BC77A64D2D}"/>
              </a:ext>
            </a:extLst>
          </p:cNvPr>
          <p:cNvSpPr txBox="1"/>
          <p:nvPr/>
        </p:nvSpPr>
        <p:spPr>
          <a:xfrm>
            <a:off x="335559" y="318782"/>
            <a:ext cx="4798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消毒作業について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0CFFC1-612C-4E57-A757-B9F69CC25CAC}"/>
              </a:ext>
            </a:extLst>
          </p:cNvPr>
          <p:cNvSpPr txBox="1"/>
          <p:nvPr/>
        </p:nvSpPr>
        <p:spPr>
          <a:xfrm>
            <a:off x="419448" y="1588649"/>
            <a:ext cx="44881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消毒：菌やウイルスを無毒化すること</a:t>
            </a:r>
            <a:endParaRPr kumimoji="1" lang="en-US" altLang="ja-JP" sz="1400" dirty="0"/>
          </a:p>
          <a:p>
            <a:r>
              <a:rPr kumimoji="1" lang="ja-JP" altLang="en-US" sz="1400" dirty="0"/>
              <a:t>除菌：菌やウイルスの数を減らすこと</a:t>
            </a:r>
            <a:endParaRPr kumimoji="1" lang="en-US" altLang="ja-JP" sz="1400" dirty="0"/>
          </a:p>
          <a:p>
            <a:r>
              <a:rPr kumimoji="1" lang="ja-JP" altLang="en-US" sz="1400" dirty="0"/>
              <a:t>抗菌：増殖を抑制し、生存しにくい環境をつくること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E205096-92BC-4260-8F39-306E93AE3D0D}"/>
              </a:ext>
            </a:extLst>
          </p:cNvPr>
          <p:cNvSpPr/>
          <p:nvPr/>
        </p:nvSpPr>
        <p:spPr>
          <a:xfrm>
            <a:off x="419448" y="1088223"/>
            <a:ext cx="4488112" cy="15291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3A8001-069C-41D2-9FE2-EC2710AFD5F5}"/>
              </a:ext>
            </a:extLst>
          </p:cNvPr>
          <p:cNvSpPr txBox="1"/>
          <p:nvPr/>
        </p:nvSpPr>
        <p:spPr>
          <a:xfrm>
            <a:off x="478173" y="1219317"/>
            <a:ext cx="14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消毒とは？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93F4826-96CF-45F9-85B1-615C4B0CF98E}"/>
              </a:ext>
            </a:extLst>
          </p:cNvPr>
          <p:cNvSpPr/>
          <p:nvPr/>
        </p:nvSpPr>
        <p:spPr>
          <a:xfrm rot="5400000">
            <a:off x="630368" y="2434348"/>
            <a:ext cx="352338" cy="22230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A71B4F4-1E31-4008-AF20-73005D80D766}"/>
              </a:ext>
            </a:extLst>
          </p:cNvPr>
          <p:cNvSpPr/>
          <p:nvPr/>
        </p:nvSpPr>
        <p:spPr>
          <a:xfrm>
            <a:off x="419448" y="2766428"/>
            <a:ext cx="4488112" cy="1269244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0F6F7D5-C12B-42E6-985E-AB98EDD08885}"/>
              </a:ext>
            </a:extLst>
          </p:cNvPr>
          <p:cNvSpPr/>
          <p:nvPr/>
        </p:nvSpPr>
        <p:spPr>
          <a:xfrm>
            <a:off x="478173" y="1626291"/>
            <a:ext cx="436227" cy="23137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6DBD51A-079E-411F-92E8-B3D8F557F5AD}"/>
              </a:ext>
            </a:extLst>
          </p:cNvPr>
          <p:cNvSpPr/>
          <p:nvPr/>
        </p:nvSpPr>
        <p:spPr>
          <a:xfrm>
            <a:off x="479572" y="1835748"/>
            <a:ext cx="436227" cy="23137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13BB635-1CC0-4FE1-87A8-80EF702939DA}"/>
              </a:ext>
            </a:extLst>
          </p:cNvPr>
          <p:cNvSpPr/>
          <p:nvPr/>
        </p:nvSpPr>
        <p:spPr>
          <a:xfrm>
            <a:off x="478172" y="2050680"/>
            <a:ext cx="436227" cy="231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922D62-5BE5-4F25-B113-11BB7F459B68}"/>
              </a:ext>
            </a:extLst>
          </p:cNvPr>
          <p:cNvSpPr/>
          <p:nvPr/>
        </p:nvSpPr>
        <p:spPr>
          <a:xfrm>
            <a:off x="335559" y="5394351"/>
            <a:ext cx="4580533" cy="1048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4ACE2C8-58A5-4C67-9969-A46A225B18F5}"/>
              </a:ext>
            </a:extLst>
          </p:cNvPr>
          <p:cNvSpPr/>
          <p:nvPr/>
        </p:nvSpPr>
        <p:spPr>
          <a:xfrm>
            <a:off x="427980" y="4215022"/>
            <a:ext cx="4488112" cy="102939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0D0249-18B1-4F9F-A68E-FD00CDEDCE58}"/>
              </a:ext>
            </a:extLst>
          </p:cNvPr>
          <p:cNvSpPr txBox="1"/>
          <p:nvPr/>
        </p:nvSpPr>
        <p:spPr>
          <a:xfrm>
            <a:off x="836374" y="2978839"/>
            <a:ext cx="40770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医薬品、医薬部外品による殺菌</a:t>
            </a:r>
            <a:endParaRPr kumimoji="1" lang="en-US" altLang="ja-JP" u="sng" dirty="0"/>
          </a:p>
          <a:p>
            <a:r>
              <a:rPr kumimoji="1" lang="ja-JP" altLang="en-US" sz="1400" dirty="0"/>
              <a:t>例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アルコール消毒液</a:t>
            </a:r>
            <a:r>
              <a:rPr kumimoji="1" lang="en-US" altLang="ja-JP" sz="1400" dirty="0"/>
              <a:t>70%</a:t>
            </a:r>
            <a:r>
              <a:rPr kumimoji="1" lang="ja-JP" altLang="en-US" sz="1400" dirty="0"/>
              <a:t>～</a:t>
            </a:r>
            <a:r>
              <a:rPr kumimoji="1" lang="en-US" altLang="ja-JP" sz="1400" dirty="0"/>
              <a:t>75%</a:t>
            </a:r>
            <a:r>
              <a:rPr kumimoji="1" lang="ja-JP" altLang="en-US" sz="1400" dirty="0"/>
              <a:t>、次亜塩素酸ナトリウム濃度</a:t>
            </a:r>
            <a:r>
              <a:rPr kumimoji="1" lang="en-US" altLang="ja-JP" sz="1400" dirty="0"/>
              <a:t>0.05%</a:t>
            </a:r>
            <a:r>
              <a:rPr kumimoji="1" lang="ja-JP" altLang="en-US" sz="1400" dirty="0"/>
              <a:t>　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F1FDB6-198D-4CCA-AD7D-8018765DCF27}"/>
              </a:ext>
            </a:extLst>
          </p:cNvPr>
          <p:cNvSpPr txBox="1"/>
          <p:nvPr/>
        </p:nvSpPr>
        <p:spPr>
          <a:xfrm>
            <a:off x="893573" y="2666703"/>
            <a:ext cx="1118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4"/>
                </a:solidFill>
              </a:rPr>
              <a:t>消毒作業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91878CF-01C0-44CF-8468-CE2FCD9F789D}"/>
              </a:ext>
            </a:extLst>
          </p:cNvPr>
          <p:cNvSpPr txBox="1"/>
          <p:nvPr/>
        </p:nvSpPr>
        <p:spPr>
          <a:xfrm>
            <a:off x="730133" y="4048077"/>
            <a:ext cx="1118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C000"/>
                </a:solidFill>
              </a:rPr>
              <a:t>除菌作業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2C8D0A-C75B-499C-A583-69DB9BF4577B}"/>
              </a:ext>
            </a:extLst>
          </p:cNvPr>
          <p:cNvSpPr txBox="1"/>
          <p:nvPr/>
        </p:nvSpPr>
        <p:spPr>
          <a:xfrm>
            <a:off x="598836" y="4442219"/>
            <a:ext cx="407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医薬品、医薬部外品を用いない作業</a:t>
            </a:r>
            <a:endParaRPr kumimoji="1" lang="en-US" altLang="ja-JP" u="sng" dirty="0"/>
          </a:p>
          <a:p>
            <a:r>
              <a:rPr kumimoji="1" lang="ja-JP" altLang="en-US" sz="1400" dirty="0"/>
              <a:t>例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水洗い、家庭用洗剤、オゾン発生機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D194FD-888E-4E8C-9314-F0D2DC517C61}"/>
              </a:ext>
            </a:extLst>
          </p:cNvPr>
          <p:cNvSpPr txBox="1"/>
          <p:nvPr/>
        </p:nvSpPr>
        <p:spPr>
          <a:xfrm>
            <a:off x="581637" y="5269223"/>
            <a:ext cx="6655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抗菌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1143321-4BE5-4EE6-A239-94C224918B19}"/>
              </a:ext>
            </a:extLst>
          </p:cNvPr>
          <p:cNvSpPr txBox="1"/>
          <p:nvPr/>
        </p:nvSpPr>
        <p:spPr>
          <a:xfrm>
            <a:off x="624977" y="5656938"/>
            <a:ext cx="407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/>
              <a:t>抗菌加工は菌にのみ有効、ウイルスには無関係</a:t>
            </a:r>
            <a:endParaRPr kumimoji="1" lang="en-US" altLang="ja-JP" sz="1400" u="sng" dirty="0"/>
          </a:p>
          <a:p>
            <a:r>
              <a:rPr kumimoji="1" lang="ja-JP" altLang="en-US" sz="1400" dirty="0"/>
              <a:t>→新型コロナウイルスには有効性無し</a:t>
            </a: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7976E26D-FA42-41A8-A1BE-F1600409D47F}"/>
              </a:ext>
            </a:extLst>
          </p:cNvPr>
          <p:cNvSpPr/>
          <p:nvPr/>
        </p:nvSpPr>
        <p:spPr>
          <a:xfrm rot="5400000">
            <a:off x="-1087086" y="3763939"/>
            <a:ext cx="3030130" cy="23069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7A7C3336-96A4-48C5-8011-9557F621B3A6}"/>
              </a:ext>
            </a:extLst>
          </p:cNvPr>
          <p:cNvSpPr/>
          <p:nvPr/>
        </p:nvSpPr>
        <p:spPr>
          <a:xfrm rot="5400000">
            <a:off x="-313301" y="3171589"/>
            <a:ext cx="1845536" cy="24132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2" name="表 22">
            <a:extLst>
              <a:ext uri="{FF2B5EF4-FFF2-40B4-BE49-F238E27FC236}">
                <a16:creationId xmlns:a16="http://schemas.microsoft.com/office/drawing/2014/main" id="{96C31D91-7577-45C6-8B95-D319CA6CA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41534"/>
              </p:ext>
            </p:extLst>
          </p:nvPr>
        </p:nvGraphicFramePr>
        <p:xfrm>
          <a:off x="5981350" y="1088223"/>
          <a:ext cx="5693546" cy="420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390">
                  <a:extLst>
                    <a:ext uri="{9D8B030D-6E8A-4147-A177-3AD203B41FA5}">
                      <a16:colId xmlns:a16="http://schemas.microsoft.com/office/drawing/2014/main" val="1641014549"/>
                    </a:ext>
                  </a:extLst>
                </a:gridCol>
                <a:gridCol w="1192569">
                  <a:extLst>
                    <a:ext uri="{9D8B030D-6E8A-4147-A177-3AD203B41FA5}">
                      <a16:colId xmlns:a16="http://schemas.microsoft.com/office/drawing/2014/main" val="2393546680"/>
                    </a:ext>
                  </a:extLst>
                </a:gridCol>
                <a:gridCol w="1189904">
                  <a:extLst>
                    <a:ext uri="{9D8B030D-6E8A-4147-A177-3AD203B41FA5}">
                      <a16:colId xmlns:a16="http://schemas.microsoft.com/office/drawing/2014/main" val="2593498910"/>
                    </a:ext>
                  </a:extLst>
                </a:gridCol>
                <a:gridCol w="1308683">
                  <a:extLst>
                    <a:ext uri="{9D8B030D-6E8A-4147-A177-3AD203B41FA5}">
                      <a16:colId xmlns:a16="http://schemas.microsoft.com/office/drawing/2014/main" val="2133307087"/>
                    </a:ext>
                  </a:extLst>
                </a:gridCol>
              </a:tblGrid>
              <a:tr h="413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モノ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手指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空間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107175"/>
                  </a:ext>
                </a:extLst>
              </a:tr>
              <a:tr h="5113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400" b="1" dirty="0"/>
                        <a:t>石鹸による洗浄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023289"/>
                  </a:ext>
                </a:extLst>
              </a:tr>
              <a:tr h="5113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400" b="1" dirty="0"/>
                        <a:t>アルコール消毒液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723571"/>
                  </a:ext>
                </a:extLst>
              </a:tr>
              <a:tr h="5113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400" b="1" dirty="0"/>
                        <a:t>次亜塩素酸ナトリウム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435158"/>
                  </a:ext>
                </a:extLst>
              </a:tr>
              <a:tr h="7244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400" b="1" dirty="0"/>
                        <a:t>手指用以外の界面活性剤</a:t>
                      </a:r>
                      <a:r>
                        <a:rPr kumimoji="1" lang="en-US" altLang="ja-JP" sz="1400" b="1" dirty="0"/>
                        <a:t>(</a:t>
                      </a:r>
                      <a:r>
                        <a:rPr kumimoji="1" lang="ja-JP" altLang="en-US" sz="1400" b="1" dirty="0"/>
                        <a:t>洗剤</a:t>
                      </a:r>
                      <a:r>
                        <a:rPr kumimoji="1" lang="en-US" altLang="ja-JP" sz="1400" b="1" dirty="0"/>
                        <a:t>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dirty="0"/>
                        <a:t>未評価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dirty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77315"/>
                  </a:ext>
                </a:extLst>
              </a:tr>
              <a:tr h="5113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400" b="1" dirty="0"/>
                        <a:t>熱水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02793"/>
                  </a:ext>
                </a:extLst>
              </a:tr>
              <a:tr h="5113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400" b="1" dirty="0"/>
                        <a:t>次亜塩素酸水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未評価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27040"/>
                  </a:ext>
                </a:extLst>
              </a:tr>
              <a:tr h="5113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400" b="1" dirty="0"/>
                        <a:t>オゾンガス発生器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/>
                        <a:t>〇</a:t>
                      </a:r>
                      <a:r>
                        <a:rPr kumimoji="1" lang="en-US" altLang="ja-JP" sz="1000" dirty="0"/>
                        <a:t>※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24133"/>
                  </a:ext>
                </a:extLst>
              </a:tr>
            </a:tbl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024FB2E-6F9D-43BC-B490-7E87235DA34B}"/>
              </a:ext>
            </a:extLst>
          </p:cNvPr>
          <p:cNvSpPr txBox="1"/>
          <p:nvPr/>
        </p:nvSpPr>
        <p:spPr>
          <a:xfrm>
            <a:off x="5517106" y="3390987"/>
            <a:ext cx="461665" cy="17546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消毒法・除菌法</a:t>
            </a: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DFCE1039-4794-49E4-A703-9E9921B66373}"/>
              </a:ext>
            </a:extLst>
          </p:cNvPr>
          <p:cNvSpPr/>
          <p:nvPr/>
        </p:nvSpPr>
        <p:spPr>
          <a:xfrm>
            <a:off x="5022333" y="3536900"/>
            <a:ext cx="570452" cy="135624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4142571-8263-4EEC-9DB8-7E0311DF339A}"/>
              </a:ext>
            </a:extLst>
          </p:cNvPr>
          <p:cNvSpPr txBox="1"/>
          <p:nvPr/>
        </p:nvSpPr>
        <p:spPr>
          <a:xfrm>
            <a:off x="5871701" y="5453889"/>
            <a:ext cx="5912843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薬剤による空間噴霧は危険が伴い且つ効果が見込めないが、</a:t>
            </a:r>
            <a:r>
              <a:rPr kumimoji="1" lang="ja-JP" altLang="en-US" u="sng" dirty="0"/>
              <a:t>オゾンガスのみ空間の除菌が可能！</a:t>
            </a:r>
            <a:endParaRPr kumimoji="1" lang="en-US" altLang="ja-JP" u="sng" dirty="0"/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実証実験ではモノに付着したコロナウイルスでの検証ですが、空間でも同等の効果が見込まれる</a:t>
            </a:r>
            <a:r>
              <a:rPr kumimoji="1" lang="en-US" altLang="ja-JP" sz="1400" dirty="0">
                <a:solidFill>
                  <a:srgbClr val="FF0000"/>
                </a:solidFill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</a:rPr>
              <a:t>当社見解</a:t>
            </a:r>
            <a:r>
              <a:rPr kumimoji="1" lang="en-US" altLang="ja-JP" sz="1400" dirty="0">
                <a:solidFill>
                  <a:srgbClr val="FF0000"/>
                </a:solidFill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93456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572</Words>
  <Application>Microsoft Office PowerPoint</Application>
  <PresentationFormat>ワイド画面</PresentationFormat>
  <Paragraphs>89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ＭＳ ゴシック</vt:lpstr>
      <vt:lpstr>Corbel</vt:lpstr>
      <vt:lpstr>基礎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114</cp:revision>
  <cp:lastPrinted>2021-02-15T11:11:40Z</cp:lastPrinted>
  <dcterms:created xsi:type="dcterms:W3CDTF">2021-01-08T04:04:00Z</dcterms:created>
  <dcterms:modified xsi:type="dcterms:W3CDTF">2021-02-21T05:19:13Z</dcterms:modified>
</cp:coreProperties>
</file>